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468" r:id="rId3"/>
    <p:sldId id="432" r:id="rId4"/>
    <p:sldId id="532" r:id="rId5"/>
    <p:sldId id="335" r:id="rId6"/>
    <p:sldId id="508" r:id="rId7"/>
    <p:sldId id="396" r:id="rId8"/>
    <p:sldId id="435" r:id="rId9"/>
    <p:sldId id="466" r:id="rId10"/>
    <p:sldId id="447" r:id="rId11"/>
    <p:sldId id="398" r:id="rId12"/>
    <p:sldId id="436" r:id="rId13"/>
    <p:sldId id="438" r:id="rId14"/>
    <p:sldId id="442" r:id="rId15"/>
    <p:sldId id="441" r:id="rId16"/>
    <p:sldId id="440" r:id="rId17"/>
    <p:sldId id="439" r:id="rId18"/>
    <p:sldId id="444" r:id="rId19"/>
    <p:sldId id="445" r:id="rId20"/>
    <p:sldId id="443" r:id="rId21"/>
    <p:sldId id="446" r:id="rId22"/>
    <p:sldId id="406" r:id="rId23"/>
    <p:sldId id="287" r:id="rId24"/>
    <p:sldId id="448" r:id="rId25"/>
    <p:sldId id="361" r:id="rId26"/>
    <p:sldId id="513" r:id="rId27"/>
    <p:sldId id="511" r:id="rId28"/>
    <p:sldId id="512" r:id="rId29"/>
    <p:sldId id="353" r:id="rId30"/>
    <p:sldId id="516" r:id="rId31"/>
    <p:sldId id="514" r:id="rId32"/>
    <p:sldId id="525" r:id="rId33"/>
    <p:sldId id="515" r:id="rId34"/>
    <p:sldId id="526" r:id="rId35"/>
    <p:sldId id="527" r:id="rId36"/>
    <p:sldId id="407" r:id="rId37"/>
    <p:sldId id="509" r:id="rId38"/>
    <p:sldId id="488" r:id="rId39"/>
    <p:sldId id="519" r:id="rId40"/>
    <p:sldId id="522" r:id="rId41"/>
    <p:sldId id="520" r:id="rId42"/>
    <p:sldId id="523" r:id="rId43"/>
    <p:sldId id="531" r:id="rId44"/>
    <p:sldId id="524" r:id="rId45"/>
    <p:sldId id="510" r:id="rId46"/>
    <p:sldId id="489" r:id="rId47"/>
    <p:sldId id="529" r:id="rId48"/>
    <p:sldId id="530" r:id="rId49"/>
    <p:sldId id="502" r:id="rId50"/>
    <p:sldId id="52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68"/>
            <p14:sldId id="432"/>
            <p14:sldId id="532"/>
            <p14:sldId id="335"/>
            <p14:sldId id="508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287"/>
            <p14:sldId id="448"/>
            <p14:sldId id="361"/>
            <p14:sldId id="513"/>
            <p14:sldId id="511"/>
            <p14:sldId id="512"/>
            <p14:sldId id="353"/>
            <p14:sldId id="516"/>
            <p14:sldId id="514"/>
            <p14:sldId id="525"/>
            <p14:sldId id="515"/>
            <p14:sldId id="526"/>
            <p14:sldId id="527"/>
            <p14:sldId id="407"/>
            <p14:sldId id="509"/>
            <p14:sldId id="488"/>
            <p14:sldId id="519"/>
            <p14:sldId id="522"/>
            <p14:sldId id="520"/>
            <p14:sldId id="523"/>
            <p14:sldId id="531"/>
            <p14:sldId id="524"/>
            <p14:sldId id="510"/>
            <p14:sldId id="489"/>
            <p14:sldId id="529"/>
            <p14:sldId id="530"/>
            <p14:sldId id="502"/>
            <p14:sldId id="5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2" autoAdjust="0"/>
    <p:restoredTop sz="94637"/>
  </p:normalViewPr>
  <p:slideViewPr>
    <p:cSldViewPr snapToGrid="0">
      <p:cViewPr varScale="1">
        <p:scale>
          <a:sx n="78" d="100"/>
          <a:sy n="78" d="100"/>
        </p:scale>
        <p:origin x="56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dirty="0"/>
              <a:t>Here is a quick overview of the different methods that are available.</a:t>
            </a:r>
          </a:p>
          <a:p>
            <a:pPr>
              <a:defRPr sz="1800"/>
            </a:pPr>
            <a:r>
              <a:rPr dirty="0"/>
              <a:t>Finite differences are popular, but suffer from accuracy problems. They are also not efficient, since they require at least one analysis for each design variable.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dirty="0"/>
              <a:t>Only two of them scale well with the number of variables: adjoint methods, and reverse mode AD.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7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9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3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6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26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9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3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3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03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22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74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81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55B2-B3D7-4CA1-BBE9-914E0CD97E5A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22B-0DB9-48A0-A976-4C2D2749DD00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4D13-1055-427B-AA71-9611CDAD3FF8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9194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10EB-20AB-4E20-9A44-8B8E971B7CA3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D03F4-C72F-46FD-BF78-F616A79ED1FF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EEE-6735-494F-9DBA-714CEB671D25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673E-13E2-4A3C-9EAA-F7D723E4CE48}" type="datetime1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5301-A9DE-4A19-8362-0A7651C4E043}" type="datetime1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2F75-7051-4C8C-A8C2-D2BCED0533F9}" type="datetime1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1BB9-4DF0-4933-88C3-E9A5AA2381BA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7786-A999-4B70-996F-F1FE3687684E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0593-613A-4DEF-9BA8-2F79295F3EB8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dolab.engin.umich.edu/sites/default/files/paper_mdolab_5.pdf" TargetMode="External"/><Relationship Id="rId5" Type="http://schemas.openxmlformats.org/officeDocument/2006/relationships/hyperlink" Target="http://mdolab.engin.umich.edu/sites/default/files/Martins-Hwang-2013-AIAAJ-derivatives.pdf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hyperlink" Target="http://mdolab.engin.umich.edu/content/review-and-unification-discrete-methods-computing-derivatives-single-and-multi-disciplinary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content/benchmarking-optimization-algorithms-wing-aerodynamic-design-optimiza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openmdao.org/pubs/Gray_Hearn_Moore_EtAl-_2014_-Multidisciplinary_Derivatives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penmdao.org/pubs/falck_traj_opt_electric_2017.pdf" TargetMode="External"/><Relationship Id="rId4" Type="http://schemas.openxmlformats.org/officeDocument/2006/relationships/hyperlink" Target="http://mdolab.engin.umich.edu/content/complex-step-derivative-approximation-0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625531"/>
            <a:ext cx="5269010" cy="22324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.edu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 Lab</a:t>
            </a:r>
          </a:p>
          <a:p>
            <a:pPr algn="l">
              <a:lnSpc>
                <a:spcPct val="100000"/>
              </a:lnSpc>
            </a:pPr>
            <a:endParaRPr lang="en-US" sz="600" b="1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Justin Gray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justin.s.gray@nasa.gov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NASA Glenn Research Center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derivatives in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0" y="1342259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Complex step is more accurate </a:t>
            </a:r>
            <a:br>
              <a:rPr lang="en-US" b="0" dirty="0"/>
            </a:br>
            <a:r>
              <a:rPr lang="en-US" b="0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  <p:sp>
        <p:nvSpPr>
          <p:cNvPr id="30" name="[Martins et al., ACM TOMS, 2003]">
            <a:hlinkClick r:id="rId5"/>
            <a:extLst>
              <a:ext uri="{FF2B5EF4-FFF2-40B4-BE49-F238E27FC236}">
                <a16:creationId xmlns:a16="http://schemas.microsoft.com/office/drawing/2014/main" id="{349A6965-25B7-400B-BC17-253F4E00131A}"/>
              </a:ext>
            </a:extLst>
          </p:cNvPr>
          <p:cNvSpPr txBox="1"/>
          <p:nvPr/>
        </p:nvSpPr>
        <p:spPr>
          <a:xfrm>
            <a:off x="6530530" y="5890753"/>
            <a:ext cx="416013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2000" dirty="0"/>
              <a:t>[Martins et al., </a:t>
            </a:r>
            <a:r>
              <a:rPr sz="2000" i="1" dirty="0"/>
              <a:t>ACM TOMS,</a:t>
            </a:r>
            <a:r>
              <a:rPr sz="2000" dirty="0"/>
              <a:t> 2003]</a:t>
            </a:r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Analytic derivatives are both </a:t>
            </a:r>
            <a:br>
              <a:rPr lang="en-US" b="0" dirty="0"/>
            </a:br>
            <a:r>
              <a:rPr lang="en-US" b="0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b="0" dirty="0"/>
              <a:t>When models get really big … </a:t>
            </a:r>
            <a:br>
              <a:rPr lang="en-US" b="0" dirty="0"/>
            </a:br>
            <a:r>
              <a:rPr lang="en-US" b="0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>
                <a:hlinkClick r:id="rId5"/>
              </a:rPr>
              <a:t>[Martins and Hwang 2013]</a:t>
            </a:r>
            <a:endParaRPr lang="en-US" sz="3000" dirty="0"/>
          </a:p>
          <a:p>
            <a:r>
              <a:rPr lang="en-US" sz="3000" dirty="0">
                <a:hlinkClick r:id="rId6"/>
              </a:rPr>
              <a:t>[Hwang and Martins 2018]</a:t>
            </a:r>
            <a:r>
              <a:rPr lang="en-US" sz="3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79279" cy="1325563"/>
          </a:xfrm>
        </p:spPr>
        <p:txBody>
          <a:bodyPr/>
          <a:lstStyle/>
          <a:p>
            <a:r>
              <a:rPr lang="en-US" b="0"/>
              <a:t>This sessions assumes some baseline knowledge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04357"/>
            <a:ext cx="10073056" cy="3972606"/>
          </a:xfrm>
        </p:spPr>
        <p:txBody>
          <a:bodyPr>
            <a:normAutofit/>
          </a:bodyPr>
          <a:lstStyle/>
          <a:p>
            <a:r>
              <a:rPr lang="en-US" sz="3200"/>
              <a:t>You’ve used OpenMDAO models before</a:t>
            </a:r>
          </a:p>
          <a:p>
            <a:endParaRPr lang="en-US" sz="3200"/>
          </a:p>
          <a:p>
            <a:r>
              <a:rPr lang="en-US" sz="3200"/>
              <a:t>You understand when gradient-based optimization methods are advantageous</a:t>
            </a:r>
          </a:p>
          <a:p>
            <a:endParaRPr lang="en-US" sz="3200"/>
          </a:p>
          <a:p>
            <a:r>
              <a:rPr lang="en-US" sz="3200"/>
              <a:t>You have a working understanding of how to get derivatives of math expressions</a:t>
            </a:r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By using </a:t>
            </a:r>
            <a:r>
              <a:rPr lang="en-US" b="0" dirty="0" err="1"/>
              <a:t>OpenMDAO’s</a:t>
            </a:r>
            <a:r>
              <a:rPr lang="en-US" b="0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ethods for computing derivatives"/>
          <p:cNvSpPr txBox="1">
            <a:spLocks noGrp="1"/>
          </p:cNvSpPr>
          <p:nvPr>
            <p:ph type="title"/>
          </p:nvPr>
        </p:nvSpPr>
        <p:spPr>
          <a:xfrm>
            <a:off x="670181" y="192881"/>
            <a:ext cx="9631011" cy="460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sz="4000" b="0" dirty="0"/>
              <a:t>Methods for computing derivatives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0" y="807576"/>
            <a:ext cx="8088989" cy="5857543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[Martins and Hwang, AIAA Journal, 2013]">
            <a:hlinkClick r:id="rId4"/>
          </p:cNvPr>
          <p:cNvSpPr txBox="1"/>
          <p:nvPr/>
        </p:nvSpPr>
        <p:spPr>
          <a:xfrm>
            <a:off x="6752205" y="3546575"/>
            <a:ext cx="53988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and Hwang, </a:t>
            </a:r>
            <a:r>
              <a:rPr sz="1687" i="1" dirty="0"/>
              <a:t>AIAA Journal</a:t>
            </a:r>
            <a:r>
              <a:rPr sz="1687" dirty="0"/>
              <a:t>, 2013]</a:t>
            </a:r>
          </a:p>
        </p:txBody>
      </p:sp>
      <p:sp>
        <p:nvSpPr>
          <p:cNvPr id="511" name="[Martins et al., ACM TOMS, 2003]">
            <a:hlinkClick r:id="rId5"/>
          </p:cNvPr>
          <p:cNvSpPr txBox="1"/>
          <p:nvPr/>
        </p:nvSpPr>
        <p:spPr>
          <a:xfrm>
            <a:off x="8596025" y="2011197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et al., </a:t>
            </a:r>
            <a:r>
              <a:rPr sz="1687" i="1" dirty="0"/>
              <a:t>ACM TOMS,</a:t>
            </a:r>
            <a:r>
              <a:rPr sz="1687" dirty="0"/>
              <a:t> 2003]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0C54F-2A7E-4D3E-8DD4-C9CAE2644B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ExplicitComponent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0217"/>
            <a:ext cx="10515600" cy="2485119"/>
          </a:xfrm>
        </p:spPr>
        <p:txBody>
          <a:bodyPr/>
          <a:lstStyle/>
          <a:p>
            <a:r>
              <a:rPr lang="en-US"/>
              <a:t>Hand-derived</a:t>
            </a:r>
          </a:p>
          <a:p>
            <a:r>
              <a:rPr lang="en-US"/>
              <a:t>Sparse hand-derived</a:t>
            </a:r>
          </a:p>
          <a:p>
            <a:r>
              <a:rPr lang="en-US"/>
              <a:t>Approximated (finite-difference or complex-step)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ExplicitComponent</a:t>
            </a:r>
            <a:r>
              <a:rPr lang="en-US" b="0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</a:t>
            </a:r>
            <a:r>
              <a:rPr lang="en-US" sz="3200"/>
              <a:t>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4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3042"/>
          </a:xfrm>
        </p:spPr>
        <p:txBody>
          <a:bodyPr/>
          <a:lstStyle/>
          <a:p>
            <a:r>
              <a:rPr lang="en-US" b="0"/>
              <a:t>A simple ExplicitComponent example:</a:t>
            </a:r>
            <a:br>
              <a:rPr lang="en-US" b="0"/>
            </a:br>
            <a:r>
              <a:rPr lang="en-US" b="0"/>
              <a:t>Calculating lift from CL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75847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/>
              <a:t>You could analytically compute the partials by hand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/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/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/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/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76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7448550" cy="1325563"/>
          </a:xfrm>
        </p:spPr>
        <p:txBody>
          <a:bodyPr>
            <a:normAutofit fontScale="90000"/>
          </a:bodyPr>
          <a:lstStyle/>
          <a:p>
            <a:r>
              <a:rPr lang="en-US" b="0"/>
              <a:t>OpenMDAO can approximate partial derivatives</a:t>
            </a:r>
            <a:endParaRPr lang="en-US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C0F69AD-CA17-4AA4-9807-07D86350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383"/>
            <a:ext cx="9081407" cy="3519603"/>
          </a:xfrm>
        </p:spPr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/>
              <a:t>Can use the finite-difference or complex-step methods to approximate the partials derivatives</a:t>
            </a:r>
          </a:p>
          <a:p>
            <a:pPr>
              <a:spcBef>
                <a:spcPts val="2200"/>
              </a:spcBef>
            </a:pPr>
            <a:r>
              <a:rPr lang="en-US"/>
              <a:t>This is generally more computationally expensive than analytic derivatives</a:t>
            </a:r>
          </a:p>
          <a:p>
            <a:pPr>
              <a:spcBef>
                <a:spcPts val="2200"/>
              </a:spcBef>
            </a:pPr>
            <a:r>
              <a:rPr lang="en-US"/>
              <a:t>It requires no additional programmer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72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1166E-769B-43E7-96AA-13951619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4" y="136525"/>
            <a:ext cx="10525020" cy="6434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87" y="227466"/>
            <a:ext cx="10582005" cy="1292809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7" y="1907139"/>
            <a:ext cx="9528813" cy="3897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https://github.</a:t>
            </a:r>
            <a:r>
              <a:rPr lang="en-US" sz="3200">
                <a:hlinkClick r:id="rId2"/>
              </a:rPr>
              <a:t>com/openmdao/</a:t>
            </a:r>
            <a:r>
              <a:rPr lang="en-US" sz="3200" dirty="0">
                <a:hlinkClick r:id="rId2"/>
              </a:rPr>
              <a:t>openmdao</a:t>
            </a:r>
            <a:r>
              <a:rPr lang="en-US" sz="3200">
                <a:hlinkClick r:id="rId2"/>
              </a:rPr>
              <a:t>_training</a:t>
            </a: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Our materials for today are in the `getting_derivatives_in_openmdao` folder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This repo contains other tutorials to help you get acquainted with OpenMDAO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41465" cy="1325563"/>
          </a:xfrm>
        </p:spPr>
        <p:txBody>
          <a:bodyPr/>
          <a:lstStyle/>
          <a:p>
            <a:r>
              <a:rPr lang="en-US" b="0"/>
              <a:t>Explain Jacobian structure</a:t>
            </a:r>
            <a:endParaRPr lang="en-US" b="0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CB8DFAF-4FA2-4293-A549-0BB98025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383"/>
            <a:ext cx="9081407" cy="3519603"/>
          </a:xfrm>
        </p:spPr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/>
              <a:t>Picture of square with diags filled in</a:t>
            </a:r>
          </a:p>
          <a:p>
            <a:pPr>
              <a:spcBef>
                <a:spcPts val="2200"/>
              </a:spcBef>
            </a:pPr>
            <a:r>
              <a:rPr lang="en-US"/>
              <a:t>Explain that it’s nominally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28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B4121-A237-42A7-AE22-764B0FDC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47"/>
          <a:stretch/>
        </p:blipFill>
        <p:spPr>
          <a:xfrm>
            <a:off x="832757" y="269421"/>
            <a:ext cx="11082036" cy="5274129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18C3001-3A56-4BEE-8CD4-3BB0C531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79" y="5744029"/>
            <a:ext cx="9081407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We tell OpenMDAO that all outputs depend on all inputs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4798B4-ADA5-44DD-B80A-3A401EFF8E48}"/>
              </a:ext>
            </a:extLst>
          </p:cNvPr>
          <p:cNvCxnSpPr>
            <a:cxnSpLocks/>
          </p:cNvCxnSpPr>
          <p:nvPr/>
        </p:nvCxnSpPr>
        <p:spPr>
          <a:xfrm>
            <a:off x="685799" y="5282292"/>
            <a:ext cx="898071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08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E704E-7C92-4DBD-8D1F-62206388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3" y="0"/>
            <a:ext cx="9051137" cy="685800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ABB2403-A59E-4A3A-ACFD-29E8399C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49" y="3370489"/>
            <a:ext cx="5932548" cy="1593396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Give OpenMDAO the expressions for partial derivatives we computed before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Account for the shape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25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1DAEE-D13F-4BCA-BEC6-8AD540EC2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254449"/>
            <a:ext cx="11075524" cy="5574851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B1250A3-6468-477E-B5CE-784DB6D3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6050189"/>
            <a:ext cx="10314214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Tell OpenMDAO about the sparsity pattern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255550-4477-42FC-89BB-4C1A668E01A6}"/>
              </a:ext>
            </a:extLst>
          </p:cNvPr>
          <p:cNvCxnSpPr>
            <a:cxnSpLocks/>
          </p:cNvCxnSpPr>
          <p:nvPr/>
        </p:nvCxnSpPr>
        <p:spPr>
          <a:xfrm flipH="1">
            <a:off x="8157482" y="5657849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05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080F8-6DB3-40D3-8A24-1187190A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67" y="175532"/>
            <a:ext cx="7753966" cy="639671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C0F09BB-3634-417F-8D62-5E1CF993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905" y="3590924"/>
            <a:ext cx="5029033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Now our expected partials shapes are vectors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8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7221-1F61-41E9-B072-336802A3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9" y="136525"/>
            <a:ext cx="9271508" cy="650866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35E468-5A24-4534-B49F-7F991BEE5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67" y="4807402"/>
            <a:ext cx="5029033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OpenMDAO can approximate derivatives automatically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578248-9668-45A5-9998-3EB39566F88B}"/>
              </a:ext>
            </a:extLst>
          </p:cNvPr>
          <p:cNvCxnSpPr>
            <a:cxnSpLocks/>
          </p:cNvCxnSpPr>
          <p:nvPr/>
        </p:nvCxnSpPr>
        <p:spPr>
          <a:xfrm flipH="1">
            <a:off x="5738132" y="4376056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7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63625"/>
          </a:xfrm>
        </p:spPr>
        <p:txBody>
          <a:bodyPr/>
          <a:lstStyle/>
          <a:p>
            <a:r>
              <a:rPr lang="en-US" b="0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36729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</a:t>
            </a:r>
            <a:r>
              <a:rPr lang="en-US"/>
              <a:t>FD partials while </a:t>
            </a:r>
            <a:r>
              <a:rPr lang="en-US" dirty="0"/>
              <a:t>getting your model set 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cost 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ImplicitComponent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5035"/>
            <a:ext cx="9563100" cy="3441927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/>
              <a:t>Can use the same methods to obtain partials as explicit</a:t>
            </a:r>
          </a:p>
          <a:p>
            <a:pPr>
              <a:spcBef>
                <a:spcPts val="2400"/>
              </a:spcBef>
            </a:pPr>
            <a:r>
              <a:rPr lang="en-US"/>
              <a:t>Compute the partials of the residuals with respect to the inputs and outputs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349899"/>
          </a:xfrm>
        </p:spPr>
        <p:txBody>
          <a:bodyPr>
            <a:normAutofit/>
          </a:bodyPr>
          <a:lstStyle/>
          <a:p>
            <a:r>
              <a:rPr lang="en-US" b="0"/>
              <a:t>When do we need to use implicit components?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Useful for computations where there isn’t an easily written explicit expression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compute the residuals for the states instead of the outputs directly</a:t>
                </a:r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 xmlns="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11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Implicit components can use any of the derivative methods described previously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6660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2"/>
          <p:cNvSpPr/>
          <p:nvPr/>
        </p:nvSpPr>
        <p:spPr>
          <a:xfrm>
            <a:off x="433522" y="235256"/>
            <a:ext cx="11520063" cy="11475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Gradient-based optimization </a:t>
            </a:r>
            <a:r>
              <a:rPr lang="en-US" sz="3800" u="sng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with analytic derivatives</a:t>
            </a: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 is our only hope for large-scale problems</a:t>
            </a:r>
            <a:endParaRPr sz="3800" dirty="0">
              <a:latin typeface="Helvetica" panose="020B0604020202020204" pitchFamily="34" charset="0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514685" y="1823043"/>
            <a:ext cx="4837584" cy="4225905"/>
          </a:xfrm>
          <a:prstGeom prst="rect">
            <a:avLst/>
          </a:prstGeom>
          <a:noFill/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A635B-2129-4A32-844F-F22D123D4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362402" y="1794191"/>
            <a:ext cx="7251767" cy="4722845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693792D-3018-4C8E-BAD5-1DEAD1570899}"/>
              </a:ext>
            </a:extLst>
          </p:cNvPr>
          <p:cNvSpPr/>
          <p:nvPr/>
        </p:nvSpPr>
        <p:spPr>
          <a:xfrm>
            <a:off x="7893886" y="2109631"/>
            <a:ext cx="4176628" cy="12787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100x-10,000x speedup for aerodynamic shape optimization vs. gradient-free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</a:t>
            </a:r>
          </a:p>
          <a:p>
            <a:pPr>
              <a:spcAft>
                <a:spcPts val="1633"/>
              </a:spcAft>
            </a:pPr>
            <a:endParaRPr lang="en-US" sz="2400" spc="-1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At least 5x-10x speedup vs. finite-difference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2</a:t>
            </a:r>
            <a:endParaRPr lang="en-US" spc="-1" baseline="30000" dirty="0">
              <a:latin typeface="Helvetica" panose="020B0604020202020204" pitchFamily="34" charset="0"/>
            </a:endParaRPr>
          </a:p>
        </p:txBody>
      </p:sp>
      <p:sp>
        <p:nvSpPr>
          <p:cNvPr id="11" name="[Lyu et al. ICCFD8-2014-0203]">
            <a:hlinkClick r:id="rId3"/>
            <a:extLst>
              <a:ext uri="{FF2B5EF4-FFF2-40B4-BE49-F238E27FC236}">
                <a16:creationId xmlns:a16="http://schemas.microsoft.com/office/drawing/2014/main" id="{F58252A1-7747-4B83-9853-21F253DDB890}"/>
              </a:ext>
            </a:extLst>
          </p:cNvPr>
          <p:cNvSpPr txBox="1"/>
          <p:nvPr/>
        </p:nvSpPr>
        <p:spPr>
          <a:xfrm>
            <a:off x="8250619" y="5486111"/>
            <a:ext cx="3268716" cy="62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[</a:t>
            </a: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1] 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Lyu </a:t>
            </a:r>
            <a:r>
              <a:rPr sz="1687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et al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. ICCFD8-2014-0203</a:t>
            </a:r>
            <a:endParaRPr lang="en-US" sz="1687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[2] Gray et al. Aviation 2014-2042</a:t>
            </a:r>
            <a:endParaRPr sz="1687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D23D3-25F2-43C1-9639-0148E188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83B9-1125-4D8F-A7E1-CB58AE72A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69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B74F721D-3425-466D-B157-60441596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0518"/>
            <a:ext cx="7313789" cy="5123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b="0"/>
              <a:t>Example implicit component:</a:t>
            </a:r>
            <a:br>
              <a:rPr lang="en-US" b="0"/>
            </a:br>
            <a:r>
              <a:rPr lang="en-US" b="0"/>
              <a:t>Aircraft in flight equilibrium</a:t>
            </a:r>
            <a:endParaRPr lang="en-US" b="0" dirty="0"/>
          </a:p>
        </p:txBody>
      </p:sp>
      <p:sp>
        <p:nvSpPr>
          <p:cNvPr id="12" name="[Martins et al., ACM TOMS, 2003]">
            <a:hlinkClick r:id="rId4"/>
            <a:extLst>
              <a:ext uri="{FF2B5EF4-FFF2-40B4-BE49-F238E27FC236}">
                <a16:creationId xmlns:a16="http://schemas.microsoft.com/office/drawing/2014/main" id="{0E58964E-51CC-42B3-A889-3730CD0E5444}"/>
              </a:ext>
            </a:extLst>
          </p:cNvPr>
          <p:cNvSpPr txBox="1"/>
          <p:nvPr/>
        </p:nvSpPr>
        <p:spPr>
          <a:xfrm>
            <a:off x="4741656" y="5783097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>
                <a:hlinkClick r:id="rId5"/>
              </a:rPr>
              <a:t>[</a:t>
            </a:r>
            <a:r>
              <a:rPr lang="en-US" sz="1687">
                <a:hlinkClick r:id="rId5"/>
              </a:rPr>
              <a:t>Falck</a:t>
            </a:r>
            <a:r>
              <a:rPr sz="1687">
                <a:hlinkClick r:id="rId5"/>
              </a:rPr>
              <a:t> </a:t>
            </a:r>
            <a:r>
              <a:rPr sz="1687" dirty="0">
                <a:hlinkClick r:id="rId5"/>
              </a:rPr>
              <a:t>et al</a:t>
            </a:r>
            <a:r>
              <a:rPr sz="1687">
                <a:hlinkClick r:id="rId5"/>
              </a:rPr>
              <a:t>., </a:t>
            </a:r>
            <a:r>
              <a:rPr lang="en-US" sz="1687" i="1">
                <a:hlinkClick r:id="rId5"/>
              </a:rPr>
              <a:t>AIAA SciTech</a:t>
            </a:r>
            <a:r>
              <a:rPr sz="1687" i="1">
                <a:hlinkClick r:id="rId5"/>
              </a:rPr>
              <a:t>,</a:t>
            </a:r>
            <a:r>
              <a:rPr sz="1687">
                <a:hlinkClick r:id="rId5"/>
              </a:rPr>
              <a:t> </a:t>
            </a:r>
            <a:r>
              <a:rPr lang="en-US" sz="1687">
                <a:hlinkClick r:id="rId5"/>
              </a:rPr>
              <a:t>2017</a:t>
            </a:r>
            <a:r>
              <a:rPr sz="1687">
                <a:hlinkClick r:id="rId5"/>
              </a:rPr>
              <a:t>]</a:t>
            </a: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2209836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Explain implicit code example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09191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57"/>
          <a:stretch/>
        </p:blipFill>
        <p:spPr>
          <a:xfrm>
            <a:off x="315685" y="1410380"/>
            <a:ext cx="10171891" cy="40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61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33"/>
          <a:stretch/>
        </p:blipFill>
        <p:spPr>
          <a:xfrm>
            <a:off x="727251" y="229281"/>
            <a:ext cx="8669842" cy="63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1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Further code example and explanation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80981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2395" cy="1325563"/>
          </a:xfrm>
        </p:spPr>
        <p:txBody>
          <a:bodyPr/>
          <a:lstStyle/>
          <a:p>
            <a:r>
              <a:rPr lang="en-US" b="0"/>
              <a:t>Advanced topics related to obtaining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Coloring, scaling, 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6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Show coloring examples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AFA06-6953-471E-986E-8495EF2F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73" y="1723345"/>
            <a:ext cx="4321227" cy="49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9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/>
              <a:t>Show coloring examples</a:t>
            </a:r>
            <a:endParaRPr lang="en-US" b="0" dirty="0"/>
          </a:p>
        </p:txBody>
      </p: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B211C72-CD5D-4B82-99A1-249E9200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2" y="1321135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93" y="1567543"/>
            <a:ext cx="7891153" cy="5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90057"/>
            <a:ext cx="9987646" cy="4086906"/>
          </a:xfrm>
        </p:spPr>
        <p:txBody>
          <a:bodyPr>
            <a:normAutofit/>
          </a:bodyPr>
          <a:lstStyle/>
          <a:p>
            <a:r>
              <a:rPr lang="en-US" sz="3200"/>
              <a:t>Understand how to obtain partial derivatives</a:t>
            </a:r>
          </a:p>
          <a:p>
            <a:endParaRPr lang="en-US" sz="3200"/>
          </a:p>
          <a:p>
            <a:r>
              <a:rPr lang="en-US" sz="3200"/>
              <a:t>Know the differences between explicit and implicit components and what that means for partials</a:t>
            </a:r>
          </a:p>
          <a:p>
            <a:endParaRPr lang="en-US" sz="3200"/>
          </a:p>
          <a:p>
            <a:r>
              <a:rPr lang="en-US" sz="3200"/>
              <a:t>Briefly learn about some advanced techniques to obtain partial derivatives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FC79-F84B-4ECE-8F7D-BD839B61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335"/>
            <a:ext cx="12192000" cy="649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2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6564" cy="1325563"/>
          </a:xfrm>
        </p:spPr>
        <p:txBody>
          <a:bodyPr/>
          <a:lstStyle/>
          <a:p>
            <a:r>
              <a:rPr lang="en-US" b="0" dirty="0"/>
              <a:t>Brief introduction </a:t>
            </a:r>
            <a:r>
              <a:rPr lang="en-US" b="0"/>
              <a:t>to how OpenMDAO handles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/>
              <a:t>Why do we need derivatives?</a:t>
            </a:r>
          </a:p>
          <a:p>
            <a:endParaRPr lang="en-US" sz="3200"/>
          </a:p>
          <a:p>
            <a:r>
              <a:rPr lang="en-US" sz="3200"/>
              <a:t>How does OpenMDAO process these derivatives?</a:t>
            </a:r>
          </a:p>
          <a:p>
            <a:endParaRPr lang="en-US" sz="3200"/>
          </a:p>
          <a:p>
            <a:r>
              <a:rPr lang="en-US" sz="3200"/>
              <a:t>How can we efficiently obtain these derivatives?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b="0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</a:t>
            </a:r>
            <a:r>
              <a:rPr lang="en-US" b="0"/>
              <a:t>is easy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26006</TotalTime>
  <Words>1072</Words>
  <Application>Microsoft Office PowerPoint</Application>
  <PresentationFormat>Widescreen</PresentationFormat>
  <Paragraphs>247</Paragraphs>
  <Slides>50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Helvetica</vt:lpstr>
      <vt:lpstr>Office Theme</vt:lpstr>
      <vt:lpstr>PowerPoint Presentation</vt:lpstr>
      <vt:lpstr>This sessions assumes some baseline knowledge</vt:lpstr>
      <vt:lpstr>Download these slides and tutorial scripts from GitHub</vt:lpstr>
      <vt:lpstr>PowerPoint Presentation</vt:lpstr>
      <vt:lpstr>Goals for today</vt:lpstr>
      <vt:lpstr>Brief introduction to how OpenMDAO handles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Methods for computing derivatives</vt:lpstr>
      <vt:lpstr>Computing partial derivatives of an ExplicitComponent</vt:lpstr>
      <vt:lpstr>ExplicitComponent class</vt:lpstr>
      <vt:lpstr>A simple ExplicitComponent example: Calculating lift from CL</vt:lpstr>
      <vt:lpstr>You could analytically compute the partials by hand</vt:lpstr>
      <vt:lpstr>OpenMDAO can approximate partial derivatives</vt:lpstr>
      <vt:lpstr>PowerPoint Presentation</vt:lpstr>
      <vt:lpstr>Explain Jacobian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 of thumb for computing partials</vt:lpstr>
      <vt:lpstr>Computing partial derivatives of an ImplicitComponent</vt:lpstr>
      <vt:lpstr>When do we need to use implicit components?</vt:lpstr>
      <vt:lpstr>Implicit components can use any of the derivative methods described previously</vt:lpstr>
      <vt:lpstr>Example implicit component: Aircraft in flight equilibrium</vt:lpstr>
      <vt:lpstr>Explain implicit code example</vt:lpstr>
      <vt:lpstr>PowerPoint Presentation</vt:lpstr>
      <vt:lpstr>PowerPoint Presentation</vt:lpstr>
      <vt:lpstr>Further code example and explanation</vt:lpstr>
      <vt:lpstr>Advanced topics related to obtaining derivatives</vt:lpstr>
      <vt:lpstr>Getting system derivatives efficiently: automatic Jacobian coloring</vt:lpstr>
      <vt:lpstr>Show coloring examples</vt:lpstr>
      <vt:lpstr>Show coloring examples</vt:lpstr>
      <vt:lpstr>Getting system derivatives efficiently: automatic Jacobian coloring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999</cp:revision>
  <dcterms:created xsi:type="dcterms:W3CDTF">2017-11-15T13:23:23Z</dcterms:created>
  <dcterms:modified xsi:type="dcterms:W3CDTF">2019-10-24T15:47:09Z</dcterms:modified>
</cp:coreProperties>
</file>